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Hind Vadodara"/>
      <p:regular r:id="rId62"/>
      <p:bold r:id="rId63"/>
    </p:embeddedFont>
    <p:embeddedFont>
      <p:font typeface="Teko"/>
      <p:regular r:id="rId64"/>
      <p:bold r:id="rId65"/>
    </p:embeddedFont>
    <p:embeddedFont>
      <p:font typeface="Fira Sans Extra Condensed Medium"/>
      <p:regular r:id="rId66"/>
      <p:bold r:id="rId67"/>
      <p:italic r:id="rId68"/>
      <p:boldItalic r:id="rId69"/>
    </p:embeddedFont>
    <p:embeddedFont>
      <p:font typeface="Hind Vadodara Light"/>
      <p:regular r:id="rId70"/>
      <p:bold r:id="rId71"/>
    </p:embeddedFont>
    <p:embeddedFont>
      <p:font typeface="Hind Vadodara Medium"/>
      <p:regular r:id="rId72"/>
      <p:bold r:id="rId73"/>
    </p:embeddedFont>
    <p:embeddedFont>
      <p:font typeface="Teko Light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25BAC4-908B-4A2E-ABD9-540A2959D9EB}">
  <a:tblStyle styleId="{A325BAC4-908B-4A2E-ABD9-540A2959D9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indVadodaraMedium-bold.fntdata"/><Relationship Id="rId72" Type="http://schemas.openxmlformats.org/officeDocument/2006/relationships/font" Target="fonts/HindVadodaraMedium-regular.fntdata"/><Relationship Id="rId31" Type="http://schemas.openxmlformats.org/officeDocument/2006/relationships/slide" Target="slides/slide25.xml"/><Relationship Id="rId75" Type="http://schemas.openxmlformats.org/officeDocument/2006/relationships/font" Target="fonts/TekoLight-bold.fntdata"/><Relationship Id="rId30" Type="http://schemas.openxmlformats.org/officeDocument/2006/relationships/slide" Target="slides/slide24.xml"/><Relationship Id="rId74" Type="http://schemas.openxmlformats.org/officeDocument/2006/relationships/font" Target="fonts/TekoLight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indVadodaraLight-bold.fntdata"/><Relationship Id="rId70" Type="http://schemas.openxmlformats.org/officeDocument/2006/relationships/font" Target="fonts/HindVadodara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indVadodara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Teko-regular.fntdata"/><Relationship Id="rId63" Type="http://schemas.openxmlformats.org/officeDocument/2006/relationships/font" Target="fonts/HindVadodara-bold.fntdata"/><Relationship Id="rId22" Type="http://schemas.openxmlformats.org/officeDocument/2006/relationships/slide" Target="slides/slide16.xml"/><Relationship Id="rId66" Type="http://schemas.openxmlformats.org/officeDocument/2006/relationships/font" Target="fonts/FiraSansExtraCondensedMedium-regular.fntdata"/><Relationship Id="rId21" Type="http://schemas.openxmlformats.org/officeDocument/2006/relationships/slide" Target="slides/slide15.xml"/><Relationship Id="rId65" Type="http://schemas.openxmlformats.org/officeDocument/2006/relationships/font" Target="fonts/Teko-bold.fntdata"/><Relationship Id="rId24" Type="http://schemas.openxmlformats.org/officeDocument/2006/relationships/slide" Target="slides/slide18.xml"/><Relationship Id="rId68" Type="http://schemas.openxmlformats.org/officeDocument/2006/relationships/font" Target="fonts/FiraSansExtraCondensedMedium-italic.fntdata"/><Relationship Id="rId23" Type="http://schemas.openxmlformats.org/officeDocument/2006/relationships/slide" Target="slides/slide17.xml"/><Relationship Id="rId67" Type="http://schemas.openxmlformats.org/officeDocument/2006/relationships/font" Target="fonts/FiraSansExtraCondensed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SansExtraCondensed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c12e5f0d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c12e5f0d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a73c6a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5a73c6a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a73c6a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5a73c6a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ddd7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ddd7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73ddd7e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73ddd7e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73ddd7e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73ddd7e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0a5cb9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0a5cb9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320de4b7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320de4b7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0a5cb9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40a5cb9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0a5cb91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40a5cb91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c12e5f0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c12e5f0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320de4b7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320de4b7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764ddc60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764ddc60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764ddc6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764ddc6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764ddc6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764ddc6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320de4b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320de4b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764ddc60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764ddc60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40a5cb913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40a5cb913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764ddc60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764ddc60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764ddc6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764ddc6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764ddc6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764ddc6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64ddc6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764ddc6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764ddc60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764ddc6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320de4b7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320de4b7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764ddc60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764ddc60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764ddc60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764ddc60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764ddc60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764ddc60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764ddc60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764ddc60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764ddc60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764ddc60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764ddc60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764ddc60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764ddc6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764ddc6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764ddc60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0764ddc60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da1a4385_0_1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da1a4385_0_1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764ddc60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764ddc60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3e8071f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3e8071f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764ddc60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764ddc60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40a5cb91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40a5cb91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40a5cb913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40a5cb913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3e8071f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3e8071f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40a5cb913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40a5cb913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40a5cb913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40a5cb913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40a5cb913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040a5cb913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40a5cb913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40a5cb913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0a5cb9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0a5cb9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40a5cb913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40a5cb91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40a5cb91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40a5cb91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40a5cb913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40a5cb913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40a5cb913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40a5cb913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40a5cb91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40a5cb91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40a5cb9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40a5cb9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0a5cb91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40a5cb91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0a5cb91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40a5cb91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da1a438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da1a43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20de4b7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20de4b7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s://docs.google.com/spreadsheets/d/106R25LFpSfQrtnkn-DDdTSFS8RkJRoqhl0UGNDw5b6k/copy" TargetMode="External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2078900" y="1699200"/>
            <a:ext cx="49860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Chronic Kidney Disease Classification</a:t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46725" y="3444300"/>
            <a:ext cx="2593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Mentored By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</a:t>
            </a:r>
            <a:r>
              <a:rPr lang="en"/>
              <a:t>Ahmad</a:t>
            </a:r>
            <a:r>
              <a:rPr lang="en"/>
              <a:t> Taher Azar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Yousef Al Asfar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Abdulrahman Saleh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202" name="Google Shape;202;p34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Albumin: manages fluids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(0,1,2,3,4,5) </a:t>
            </a:r>
            <a:endParaRPr/>
          </a:p>
        </p:txBody>
      </p:sp>
      <p:sp>
        <p:nvSpPr>
          <p:cNvPr id="211" name="Google Shape;211;p34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Pressure </a:t>
            </a:r>
            <a:r>
              <a:rPr lang="en" sz="11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in mm/Hg</a:t>
            </a:r>
            <a:endParaRPr sz="1500"/>
          </a:p>
        </p:txBody>
      </p:sp>
      <p:sp>
        <p:nvSpPr>
          <p:cNvPr id="212" name="Google Shape;212;p34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Patient’s Age</a:t>
            </a:r>
            <a:endParaRPr/>
          </a:p>
        </p:txBody>
      </p:sp>
      <p:sp>
        <p:nvSpPr>
          <p:cNvPr id="213" name="Google Shape;213;p3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</a:t>
            </a:r>
            <a:endParaRPr/>
          </a:p>
        </p:txBody>
      </p:sp>
      <p:sp>
        <p:nvSpPr>
          <p:cNvPr id="214" name="Google Shape;214;p34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</a:t>
            </a:r>
            <a:endParaRPr/>
          </a:p>
        </p:txBody>
      </p:sp>
      <p:sp>
        <p:nvSpPr>
          <p:cNvPr id="215" name="Google Shape;215;p3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216" name="Google Shape;216;p3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</a:t>
            </a:r>
            <a:endParaRPr/>
          </a:p>
        </p:txBody>
      </p:sp>
      <p:sp>
        <p:nvSpPr>
          <p:cNvPr id="217" name="Google Shape;217;p34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Gravity: Urine </a:t>
            </a:r>
            <a:r>
              <a:rPr lang="en"/>
              <a:t>concentration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1.005</a:t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110169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 sz="21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5589325" y="313325"/>
            <a:ext cx="33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FLT: Float</a:t>
            </a:r>
            <a:endParaRPr sz="1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NOM: Nominal</a:t>
            </a:r>
            <a:endParaRPr sz="19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Bacteria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(present, notpresent)</a:t>
            </a:r>
            <a:endParaRPr/>
          </a:p>
        </p:txBody>
      </p:sp>
      <p:sp>
        <p:nvSpPr>
          <p:cNvPr id="239" name="Google Shape;239;p35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 Cells: infection in urine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(normal,abnormal)</a:t>
            </a:r>
            <a:endParaRPr/>
          </a:p>
        </p:txBody>
      </p:sp>
      <p:sp>
        <p:nvSpPr>
          <p:cNvPr id="240" name="Google Shape;240;p35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Cells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(normal,abnormal) </a:t>
            </a:r>
            <a:endParaRPr/>
          </a:p>
        </p:txBody>
      </p:sp>
      <p:sp>
        <p:nvSpPr>
          <p:cNvPr id="241" name="Google Shape;241;p35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</a:t>
            </a:r>
            <a:endParaRPr/>
          </a:p>
        </p:txBody>
      </p:sp>
      <p:sp>
        <p:nvSpPr>
          <p:cNvPr id="242" name="Google Shape;242;p35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</a:t>
            </a:r>
            <a:endParaRPr/>
          </a:p>
        </p:txBody>
      </p:sp>
      <p:sp>
        <p:nvSpPr>
          <p:cNvPr id="243" name="Google Shape;243;p35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244" name="Google Shape;244;p35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PCC</a:t>
            </a:r>
            <a:endParaRPr/>
          </a:p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 Cells Clumps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(present,notpresent)</a:t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 sz="1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Sodium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mEq/L </a:t>
            </a:r>
            <a:endParaRPr/>
          </a:p>
        </p:txBody>
      </p:sp>
      <p:sp>
        <p:nvSpPr>
          <p:cNvPr id="266" name="Google Shape;266;p36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Urea: blood presence in urea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mgs/dl </a:t>
            </a:r>
            <a:endParaRPr/>
          </a:p>
        </p:txBody>
      </p:sp>
      <p:sp>
        <p:nvSpPr>
          <p:cNvPr id="267" name="Google Shape;267;p36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</a:t>
            </a:r>
            <a:r>
              <a:rPr lang="en"/>
              <a:t>Glucose</a:t>
            </a:r>
            <a:r>
              <a:rPr lang="en"/>
              <a:t> Random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mgs/dl</a:t>
            </a:r>
            <a:endParaRPr/>
          </a:p>
        </p:txBody>
      </p:sp>
      <p:sp>
        <p:nvSpPr>
          <p:cNvPr id="268" name="Google Shape;268;p36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</a:t>
            </a:r>
            <a:endParaRPr/>
          </a:p>
        </p:txBody>
      </p:sp>
      <p:sp>
        <p:nvSpPr>
          <p:cNvPr id="269" name="Google Shape;269;p36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</a:t>
            </a:r>
            <a:endParaRPr/>
          </a:p>
        </p:txBody>
      </p:sp>
      <p:sp>
        <p:nvSpPr>
          <p:cNvPr id="270" name="Google Shape;270;p36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BGR</a:t>
            </a:r>
            <a:endParaRPr/>
          </a:p>
        </p:txBody>
      </p:sp>
      <p:sp>
        <p:nvSpPr>
          <p:cNvPr id="271" name="Google Shape;271;p36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</a:t>
            </a:r>
            <a:endParaRPr/>
          </a:p>
        </p:txBody>
      </p:sp>
      <p:sp>
        <p:nvSpPr>
          <p:cNvPr id="272" name="Google Shape;272;p36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Serum Creatinine: kidney </a:t>
            </a:r>
            <a:r>
              <a:rPr lang="en"/>
              <a:t>wellness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mgs/dl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White Blood Cell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millions/cmm </a:t>
            </a:r>
            <a:endParaRPr/>
          </a:p>
        </p:txBody>
      </p:sp>
      <p:sp>
        <p:nvSpPr>
          <p:cNvPr id="293" name="Google Shape;293;p37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gms </a:t>
            </a:r>
            <a:endParaRPr/>
          </a:p>
        </p:txBody>
      </p:sp>
      <p:sp>
        <p:nvSpPr>
          <p:cNvPr id="294" name="Google Shape;294;p37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Potassium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mEq/L </a:t>
            </a:r>
            <a:endParaRPr/>
          </a:p>
        </p:txBody>
      </p:sp>
      <p:sp>
        <p:nvSpPr>
          <p:cNvPr id="295" name="Google Shape;295;p37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WC</a:t>
            </a:r>
            <a:endParaRPr/>
          </a:p>
        </p:txBody>
      </p:sp>
      <p:sp>
        <p:nvSpPr>
          <p:cNvPr id="296" name="Google Shape;296;p37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</a:t>
            </a:r>
            <a:endParaRPr/>
          </a:p>
        </p:txBody>
      </p:sp>
      <p:sp>
        <p:nvSpPr>
          <p:cNvPr id="297" name="Google Shape;297;p37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</a:t>
            </a:r>
            <a:endParaRPr/>
          </a:p>
        </p:txBody>
      </p:sp>
      <p:sp>
        <p:nvSpPr>
          <p:cNvPr id="298" name="Google Shape;298;p37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PCV</a:t>
            </a:r>
            <a:endParaRPr/>
          </a:p>
        </p:txBody>
      </p:sp>
      <p:sp>
        <p:nvSpPr>
          <p:cNvPr id="299" name="Google Shape;299;p37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Packed Cell </a:t>
            </a:r>
            <a:r>
              <a:rPr lang="en"/>
              <a:t>Volume: RBC volume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cells/cumm </a:t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>
            <p:ph idx="1" type="subTitle"/>
          </p:nvPr>
        </p:nvSpPr>
        <p:spPr>
          <a:xfrm flipH="1">
            <a:off x="5126168" y="2864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Coronary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Artery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 Disease</a:t>
            </a:r>
            <a:r>
              <a:rPr lang="en"/>
              <a:t>: oxygen shortage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(yes,no)</a:t>
            </a:r>
            <a:endParaRPr/>
          </a:p>
        </p:txBody>
      </p:sp>
      <p:sp>
        <p:nvSpPr>
          <p:cNvPr id="320" name="Google Shape;320;p38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Hypertension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(yes,no) </a:t>
            </a:r>
            <a:endParaRPr/>
          </a:p>
        </p:txBody>
      </p:sp>
      <p:sp>
        <p:nvSpPr>
          <p:cNvPr id="321" name="Google Shape;321;p38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millions/cmm </a:t>
            </a:r>
            <a:endParaRPr/>
          </a:p>
        </p:txBody>
      </p:sp>
      <p:sp>
        <p:nvSpPr>
          <p:cNvPr id="322" name="Google Shape;322;p38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</a:t>
            </a:r>
            <a:endParaRPr/>
          </a:p>
        </p:txBody>
      </p:sp>
      <p:sp>
        <p:nvSpPr>
          <p:cNvPr id="323" name="Google Shape;323;p38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HTN</a:t>
            </a:r>
            <a:endParaRPr/>
          </a:p>
        </p:txBody>
      </p:sp>
      <p:sp>
        <p:nvSpPr>
          <p:cNvPr id="324" name="Google Shape;324;p38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</p:txBody>
      </p:sp>
      <p:sp>
        <p:nvSpPr>
          <p:cNvPr id="325" name="Google Shape;325;p38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</a:t>
            </a:r>
            <a:endParaRPr/>
          </a:p>
        </p:txBody>
      </p:sp>
      <p:sp>
        <p:nvSpPr>
          <p:cNvPr id="326" name="Google Shape;326;p38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</a:t>
            </a:r>
            <a:r>
              <a:rPr lang="en"/>
              <a:t>Mellitus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(yes,no) </a:t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FLT</a:t>
            </a:r>
            <a:endParaRPr sz="21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Sugar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(0,1,2,3,4,5)</a:t>
            </a:r>
            <a:endParaRPr/>
          </a:p>
        </p:txBody>
      </p:sp>
      <p:sp>
        <p:nvSpPr>
          <p:cNvPr id="347" name="Google Shape;347;p39"/>
          <p:cNvSpPr txBox="1"/>
          <p:nvPr>
            <p:ph idx="3" type="subTitle"/>
          </p:nvPr>
        </p:nvSpPr>
        <p:spPr>
          <a:xfrm flipH="1">
            <a:off x="5126168" y="1569113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 edema: fluid </a:t>
            </a:r>
            <a:r>
              <a:rPr lang="en"/>
              <a:t>accumulation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(yes,no) </a:t>
            </a:r>
            <a:endParaRPr/>
          </a:p>
        </p:txBody>
      </p:sp>
      <p:sp>
        <p:nvSpPr>
          <p:cNvPr id="348" name="Google Shape;348;p39"/>
          <p:cNvSpPr txBox="1"/>
          <p:nvPr>
            <p:ph idx="5" type="subTitle"/>
          </p:nvPr>
        </p:nvSpPr>
        <p:spPr>
          <a:xfrm flipH="1">
            <a:off x="2181229" y="1631485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Appetite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(good,poor) </a:t>
            </a:r>
            <a:endParaRPr/>
          </a:p>
        </p:txBody>
      </p:sp>
      <p:sp>
        <p:nvSpPr>
          <p:cNvPr id="349" name="Google Shape;349;p39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</a:t>
            </a:r>
            <a:endParaRPr/>
          </a:p>
        </p:txBody>
      </p:sp>
      <p:sp>
        <p:nvSpPr>
          <p:cNvPr id="350" name="Google Shape;350;p39"/>
          <p:cNvSpPr txBox="1"/>
          <p:nvPr>
            <p:ph idx="2" type="ctrTitle"/>
          </p:nvPr>
        </p:nvSpPr>
        <p:spPr>
          <a:xfrm flipH="1">
            <a:off x="5150318" y="20889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</a:t>
            </a:r>
            <a:endParaRPr/>
          </a:p>
        </p:txBody>
      </p:sp>
      <p:sp>
        <p:nvSpPr>
          <p:cNvPr id="351" name="Google Shape;351;p39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Appet</a:t>
            </a:r>
            <a:endParaRPr/>
          </a:p>
        </p:txBody>
      </p:sp>
      <p:sp>
        <p:nvSpPr>
          <p:cNvPr id="352" name="Google Shape;352;p39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</a:t>
            </a:r>
            <a:endParaRPr/>
          </a:p>
        </p:txBody>
      </p:sp>
      <p:sp>
        <p:nvSpPr>
          <p:cNvPr id="353" name="Google Shape;353;p39"/>
          <p:cNvSpPr txBox="1"/>
          <p:nvPr>
            <p:ph idx="7" type="subTitle"/>
          </p:nvPr>
        </p:nvSpPr>
        <p:spPr>
          <a:xfrm flipH="1">
            <a:off x="21925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Anemia </a:t>
            </a:r>
            <a:r>
              <a:rPr lang="en" sz="10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(yes,no) </a:t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NOM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Data</a:t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5508"/>
            <a:ext cx="8839199" cy="213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Values</a:t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 flipH="1" rot="-4352175">
            <a:off x="6441114" y="1598902"/>
            <a:ext cx="2225459" cy="714720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 flipH="1" rot="-3668310">
            <a:off x="3839409" y="1818900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 rot="3668310">
            <a:off x="244871" y="1529346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'no' ' yes' '\tno' '\tyes' nan ]</a:t>
            </a:r>
            <a:endParaRPr sz="1600"/>
          </a:p>
        </p:txBody>
      </p:sp>
      <p:sp>
        <p:nvSpPr>
          <p:cNvPr id="378" name="Google Shape;378;p41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[ 80.  50.  70.  90.  nan 100.  60. 110. 140. 180. 120.]</a:t>
            </a:r>
            <a:endParaRPr sz="1200"/>
          </a:p>
        </p:txBody>
      </p:sp>
      <p:sp>
        <p:nvSpPr>
          <p:cNvPr id="379" name="Google Shape;379;p41"/>
          <p:cNvSpPr txBox="1"/>
          <p:nvPr>
            <p:ph idx="3" type="subTitle"/>
          </p:nvPr>
        </p:nvSpPr>
        <p:spPr>
          <a:xfrm flipH="1">
            <a:off x="3547425" y="2473075"/>
            <a:ext cx="20436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['44' '38' '31' '32' '35' '39' '36' '33' '29' '28' nan '16’ '24' '37' '30'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'34' '40' '45' '27' '48' '\t?' '52' '14' '22' '18' '42' '17' '46' '23' '19' '25' '41' '26' '15' '21' '43' '20' '\t43' '47' '9' '49' '50' '53' '51' '54']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0" name="Google Shape;380;p41"/>
          <p:cNvSpPr txBox="1"/>
          <p:nvPr>
            <p:ph idx="4" type="ctrTitle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BP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81" name="Google Shape;381;p41"/>
          <p:cNvSpPr txBox="1"/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DM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82" name="Google Shape;382;p41"/>
          <p:cNvSpPr txBox="1"/>
          <p:nvPr>
            <p:ph idx="2" type="ctrTitle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PVC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Unique Values</a:t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250" y="1056758"/>
            <a:ext cx="4194303" cy="392509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3416525" y="2795850"/>
            <a:ext cx="726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1136625" y="2515575"/>
            <a:ext cx="2243100" cy="92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The data needs some cleaning before we use it!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Dataset</a:t>
            </a:r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5858"/>
            <a:ext cx="8839198" cy="24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2" name="Google Shape;132;p26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Chronic kidney disease causes and symptoms</a:t>
            </a:r>
            <a:endParaRPr/>
          </a:p>
        </p:txBody>
      </p:sp>
      <p:sp>
        <p:nvSpPr>
          <p:cNvPr id="134" name="Google Shape;134;p26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35" name="Google Shape;135;p26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 - </a:t>
            </a:r>
            <a:r>
              <a:rPr lang="en"/>
              <a:t>Visualization</a:t>
            </a:r>
            <a:r>
              <a:rPr lang="en"/>
              <a:t> - Statistical Analysis</a:t>
            </a:r>
            <a:endParaRPr/>
          </a:p>
        </p:txBody>
      </p:sp>
      <p:sp>
        <p:nvSpPr>
          <p:cNvPr id="136" name="Google Shape;136;p26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Preprocessing/Cleaning</a:t>
            </a:r>
            <a:endParaRPr/>
          </a:p>
        </p:txBody>
      </p:sp>
      <p:sp>
        <p:nvSpPr>
          <p:cNvPr id="137" name="Google Shape;137;p26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 </a:t>
            </a:r>
            <a:r>
              <a:rPr lang="en"/>
              <a:t>Handling</a:t>
            </a:r>
            <a:endParaRPr/>
          </a:p>
        </p:txBody>
      </p:sp>
      <p:sp>
        <p:nvSpPr>
          <p:cNvPr id="138" name="Google Shape;138;p26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39" name="Google Shape;139;p26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- Logistic Regression</a:t>
            </a:r>
            <a:endParaRPr/>
          </a:p>
        </p:txBody>
      </p:sp>
      <p:sp>
        <p:nvSpPr>
          <p:cNvPr id="140" name="Google Shape;140;p26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1" name="Google Shape;141;p26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2" name="Google Shape;142;p26"/>
          <p:cNvSpPr txBox="1"/>
          <p:nvPr>
            <p:ph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" name="Google Shape;143;p26"/>
          <p:cNvSpPr txBox="1"/>
          <p:nvPr>
            <p:ph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" name="Google Shape;144;p26"/>
          <p:cNvSpPr txBox="1"/>
          <p:nvPr>
            <p:ph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5" name="Google Shape;145;p26"/>
          <p:cNvSpPr txBox="1"/>
          <p:nvPr>
            <p:ph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46" name="Google Shape;146;p26"/>
          <p:cNvSpPr txBox="1"/>
          <p:nvPr>
            <p:ph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</a:t>
            </a:r>
            <a:r>
              <a:rPr lang="en"/>
              <a:t>IN DEPTH</a:t>
            </a:r>
            <a:endParaRPr/>
          </a:p>
        </p:txBody>
      </p:sp>
      <p:sp>
        <p:nvSpPr>
          <p:cNvPr id="402" name="Google Shape;402;p44"/>
          <p:cNvSpPr txBox="1"/>
          <p:nvPr>
            <p:ph idx="4294967295" type="ctrTitle"/>
          </p:nvPr>
        </p:nvSpPr>
        <p:spPr>
          <a:xfrm>
            <a:off x="717712" y="1820930"/>
            <a:ext cx="15648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MEAN</a:t>
            </a:r>
            <a:endParaRPr sz="2200"/>
          </a:p>
        </p:txBody>
      </p:sp>
      <p:sp>
        <p:nvSpPr>
          <p:cNvPr id="403" name="Google Shape;403;p44"/>
          <p:cNvSpPr txBox="1"/>
          <p:nvPr>
            <p:ph idx="4294967295" type="ctrTitle"/>
          </p:nvPr>
        </p:nvSpPr>
        <p:spPr>
          <a:xfrm>
            <a:off x="818062" y="3490667"/>
            <a:ext cx="1364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VAR</a:t>
            </a:r>
            <a:endParaRPr sz="2200"/>
          </a:p>
        </p:txBody>
      </p:sp>
      <p:sp>
        <p:nvSpPr>
          <p:cNvPr id="404" name="Google Shape;404;p44"/>
          <p:cNvSpPr txBox="1"/>
          <p:nvPr>
            <p:ph idx="4294967295" type="ctrTitle"/>
          </p:nvPr>
        </p:nvSpPr>
        <p:spPr>
          <a:xfrm>
            <a:off x="2603662" y="1820930"/>
            <a:ext cx="15648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MDDE</a:t>
            </a:r>
            <a:endParaRPr sz="2200"/>
          </a:p>
        </p:txBody>
      </p:sp>
      <p:sp>
        <p:nvSpPr>
          <p:cNvPr id="405" name="Google Shape;405;p44"/>
          <p:cNvSpPr txBox="1"/>
          <p:nvPr>
            <p:ph idx="4294967295" type="ctrTitle"/>
          </p:nvPr>
        </p:nvSpPr>
        <p:spPr>
          <a:xfrm>
            <a:off x="2704012" y="3490667"/>
            <a:ext cx="1364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MIN MAX</a:t>
            </a:r>
            <a:endParaRPr sz="2200"/>
          </a:p>
        </p:txBody>
      </p:sp>
      <p:sp>
        <p:nvSpPr>
          <p:cNvPr id="406" name="Google Shape;406;p44"/>
          <p:cNvSpPr/>
          <p:nvPr/>
        </p:nvSpPr>
        <p:spPr>
          <a:xfrm>
            <a:off x="1276150" y="1524075"/>
            <a:ext cx="447900" cy="44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3162075" y="1524075"/>
            <a:ext cx="4479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1276150" y="3114750"/>
            <a:ext cx="4479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3162075" y="3114750"/>
            <a:ext cx="447900" cy="44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 txBox="1"/>
          <p:nvPr>
            <p:ph idx="4294967295" type="subTitle"/>
          </p:nvPr>
        </p:nvSpPr>
        <p:spPr>
          <a:xfrm>
            <a:off x="4452550" y="4437078"/>
            <a:ext cx="1762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Feature 1</a:t>
            </a:r>
            <a:endParaRPr sz="1400"/>
          </a:p>
        </p:txBody>
      </p:sp>
      <p:sp>
        <p:nvSpPr>
          <p:cNvPr id="411" name="Google Shape;411;p44"/>
          <p:cNvSpPr txBox="1"/>
          <p:nvPr>
            <p:ph idx="4294967295" type="subTitle"/>
          </p:nvPr>
        </p:nvSpPr>
        <p:spPr>
          <a:xfrm>
            <a:off x="5514338" y="4437078"/>
            <a:ext cx="1762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Feature 2</a:t>
            </a:r>
            <a:endParaRPr sz="1400"/>
          </a:p>
        </p:txBody>
      </p:sp>
      <p:sp>
        <p:nvSpPr>
          <p:cNvPr id="412" name="Google Shape;412;p44"/>
          <p:cNvSpPr txBox="1"/>
          <p:nvPr>
            <p:ph idx="4294967295" type="subTitle"/>
          </p:nvPr>
        </p:nvSpPr>
        <p:spPr>
          <a:xfrm>
            <a:off x="6628741" y="4437078"/>
            <a:ext cx="1762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Feature</a:t>
            </a:r>
            <a:r>
              <a:rPr lang="en" sz="1400"/>
              <a:t> 3</a:t>
            </a:r>
            <a:endParaRPr sz="1400"/>
          </a:p>
        </p:txBody>
      </p:sp>
      <p:pic>
        <p:nvPicPr>
          <p:cNvPr id="413" name="Google Shape;413;p44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3712" y="1243584"/>
            <a:ext cx="3675888" cy="317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pic>
        <p:nvPicPr>
          <p:cNvPr id="419" name="Google Shape;4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825"/>
            <a:ext cx="8839199" cy="24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Mode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8499"/>
            <a:ext cx="8839199" cy="6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</a:t>
            </a:r>
            <a:endParaRPr/>
          </a:p>
        </p:txBody>
      </p:sp>
      <p:pic>
        <p:nvPicPr>
          <p:cNvPr id="431" name="Google Shape;4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25" y="1348726"/>
            <a:ext cx="6848552" cy="3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 sz="3600"/>
          </a:p>
        </p:txBody>
      </p:sp>
      <p:sp>
        <p:nvSpPr>
          <p:cNvPr id="437" name="Google Shape;437;p48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outliers</a:t>
            </a:r>
            <a:endParaRPr/>
          </a:p>
        </p:txBody>
      </p:sp>
      <p:sp>
        <p:nvSpPr>
          <p:cNvPr id="438" name="Google Shape;438;p48"/>
          <p:cNvSpPr txBox="1"/>
          <p:nvPr>
            <p:ph idx="5" type="subTitle"/>
          </p:nvPr>
        </p:nvSpPr>
        <p:spPr>
          <a:xfrm flipH="1">
            <a:off x="2266608" y="279859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 outliers</a:t>
            </a:r>
            <a:endParaRPr/>
          </a:p>
        </p:txBody>
      </p:sp>
      <p:sp>
        <p:nvSpPr>
          <p:cNvPr id="439" name="Google Shape;439;p48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440" name="Google Shape;440;p48"/>
          <p:cNvSpPr txBox="1"/>
          <p:nvPr>
            <p:ph idx="2" type="ctrTitle"/>
          </p:nvPr>
        </p:nvSpPr>
        <p:spPr>
          <a:xfrm flipH="1">
            <a:off x="2543653" y="358170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Serum</a:t>
            </a:r>
            <a:r>
              <a:rPr lang="en"/>
              <a:t> Creatinine</a:t>
            </a:r>
            <a:endParaRPr/>
          </a:p>
        </p:txBody>
      </p:sp>
      <p:sp>
        <p:nvSpPr>
          <p:cNvPr id="441" name="Google Shape;441;p48"/>
          <p:cNvSpPr txBox="1"/>
          <p:nvPr>
            <p:ph idx="3" type="subTitle"/>
          </p:nvPr>
        </p:nvSpPr>
        <p:spPr>
          <a:xfrm flipH="1">
            <a:off x="2266608" y="3964721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 outliers</a:t>
            </a:r>
            <a:endParaRPr/>
          </a:p>
        </p:txBody>
      </p:sp>
      <p:sp>
        <p:nvSpPr>
          <p:cNvPr id="442" name="Google Shape;442;p48"/>
          <p:cNvSpPr txBox="1"/>
          <p:nvPr>
            <p:ph idx="4" type="ctrTitle"/>
          </p:nvPr>
        </p:nvSpPr>
        <p:spPr>
          <a:xfrm flipH="1">
            <a:off x="2543650" y="2156100"/>
            <a:ext cx="15606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Blood </a:t>
            </a:r>
            <a:r>
              <a:rPr lang="en" sz="2200"/>
              <a:t>Glucose</a:t>
            </a:r>
            <a:r>
              <a:rPr lang="en" sz="2200"/>
              <a:t> Random</a:t>
            </a:r>
            <a:endParaRPr sz="2200"/>
          </a:p>
        </p:txBody>
      </p:sp>
      <p:sp>
        <p:nvSpPr>
          <p:cNvPr id="443" name="Google Shape;443;p48"/>
          <p:cNvSpPr txBox="1"/>
          <p:nvPr>
            <p:ph idx="6" type="ctrTitle"/>
          </p:nvPr>
        </p:nvSpPr>
        <p:spPr>
          <a:xfrm flipH="1">
            <a:off x="5039747" y="228629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Urine</a:t>
            </a:r>
            <a:endParaRPr/>
          </a:p>
        </p:txBody>
      </p:sp>
      <p:sp>
        <p:nvSpPr>
          <p:cNvPr id="444" name="Google Shape;444;p48"/>
          <p:cNvSpPr txBox="1"/>
          <p:nvPr>
            <p:ph idx="7" type="subTitle"/>
          </p:nvPr>
        </p:nvSpPr>
        <p:spPr>
          <a:xfrm flipH="1">
            <a:off x="4762697" y="2799777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 outliers</a:t>
            </a:r>
            <a:endParaRPr/>
          </a:p>
        </p:txBody>
      </p:sp>
      <p:sp>
        <p:nvSpPr>
          <p:cNvPr id="445" name="Google Shape;445;p48"/>
          <p:cNvSpPr txBox="1"/>
          <p:nvPr>
            <p:ph idx="8" type="ctrTitle"/>
          </p:nvPr>
        </p:nvSpPr>
        <p:spPr>
          <a:xfrm flipH="1">
            <a:off x="5039747" y="358170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Sodium</a:t>
            </a:r>
            <a:endParaRPr/>
          </a:p>
        </p:txBody>
      </p:sp>
      <p:sp>
        <p:nvSpPr>
          <p:cNvPr id="446" name="Google Shape;446;p48"/>
          <p:cNvSpPr txBox="1"/>
          <p:nvPr>
            <p:ph idx="9" type="subTitle"/>
          </p:nvPr>
        </p:nvSpPr>
        <p:spPr>
          <a:xfrm flipH="1">
            <a:off x="4762697" y="396471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outliers</a:t>
            </a:r>
            <a:endParaRPr/>
          </a:p>
        </p:txBody>
      </p:sp>
      <p:sp>
        <p:nvSpPr>
          <p:cNvPr id="447" name="Google Shape;447;p48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Pressure</a:t>
            </a:r>
            <a:endParaRPr/>
          </a:p>
        </p:txBody>
      </p:sp>
      <p:sp>
        <p:nvSpPr>
          <p:cNvPr id="448" name="Google Shape;448;p48"/>
          <p:cNvSpPr txBox="1"/>
          <p:nvPr>
            <p:ph idx="14" type="subTitle"/>
          </p:nvPr>
        </p:nvSpPr>
        <p:spPr>
          <a:xfrm flipH="1">
            <a:off x="4762700" y="1627781"/>
            <a:ext cx="2114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 outliers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 sz="3600"/>
          </a:p>
        </p:txBody>
      </p:sp>
      <p:sp>
        <p:nvSpPr>
          <p:cNvPr id="454" name="Google Shape;454;p49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r>
              <a:rPr lang="en"/>
              <a:t> outliers</a:t>
            </a:r>
            <a:endParaRPr/>
          </a:p>
        </p:txBody>
      </p:sp>
      <p:sp>
        <p:nvSpPr>
          <p:cNvPr id="455" name="Google Shape;455;p49"/>
          <p:cNvSpPr txBox="1"/>
          <p:nvPr>
            <p:ph idx="5" type="subTitle"/>
          </p:nvPr>
        </p:nvSpPr>
        <p:spPr>
          <a:xfrm flipH="1">
            <a:off x="2266608" y="287589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outliers</a:t>
            </a:r>
            <a:endParaRPr/>
          </a:p>
        </p:txBody>
      </p:sp>
      <p:sp>
        <p:nvSpPr>
          <p:cNvPr id="456" name="Google Shape;456;p49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otassium</a:t>
            </a:r>
            <a:endParaRPr/>
          </a:p>
        </p:txBody>
      </p:sp>
      <p:sp>
        <p:nvSpPr>
          <p:cNvPr id="457" name="Google Shape;457;p49"/>
          <p:cNvSpPr txBox="1"/>
          <p:nvPr>
            <p:ph idx="4" type="ctrTitle"/>
          </p:nvPr>
        </p:nvSpPr>
        <p:spPr>
          <a:xfrm flipH="1">
            <a:off x="2543650" y="2156100"/>
            <a:ext cx="15606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Packed Cell Volume</a:t>
            </a:r>
            <a:endParaRPr sz="2200"/>
          </a:p>
        </p:txBody>
      </p:sp>
      <p:sp>
        <p:nvSpPr>
          <p:cNvPr id="458" name="Google Shape;458;p49"/>
          <p:cNvSpPr txBox="1"/>
          <p:nvPr>
            <p:ph idx="6" type="ctrTitle"/>
          </p:nvPr>
        </p:nvSpPr>
        <p:spPr>
          <a:xfrm flipH="1">
            <a:off x="5039747" y="250316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blood Cells</a:t>
            </a:r>
            <a:endParaRPr/>
          </a:p>
        </p:txBody>
      </p:sp>
      <p:sp>
        <p:nvSpPr>
          <p:cNvPr id="459" name="Google Shape;459;p49"/>
          <p:cNvSpPr txBox="1"/>
          <p:nvPr>
            <p:ph idx="7" type="subTitle"/>
          </p:nvPr>
        </p:nvSpPr>
        <p:spPr>
          <a:xfrm flipH="1">
            <a:off x="4762697" y="2875902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7 outliers</a:t>
            </a:r>
            <a:endParaRPr/>
          </a:p>
        </p:txBody>
      </p:sp>
      <p:sp>
        <p:nvSpPr>
          <p:cNvPr id="460" name="Google Shape;460;p49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</a:t>
            </a:r>
            <a:endParaRPr/>
          </a:p>
        </p:txBody>
      </p:sp>
      <p:sp>
        <p:nvSpPr>
          <p:cNvPr id="461" name="Google Shape;461;p49"/>
          <p:cNvSpPr txBox="1"/>
          <p:nvPr>
            <p:ph idx="14" type="subTitle"/>
          </p:nvPr>
        </p:nvSpPr>
        <p:spPr>
          <a:xfrm flipH="1">
            <a:off x="4762700" y="1627781"/>
            <a:ext cx="2114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 outliers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Visualization</a:t>
            </a:r>
            <a:endParaRPr/>
          </a:p>
        </p:txBody>
      </p:sp>
      <p:sp>
        <p:nvSpPr>
          <p:cNvPr id="467" name="Google Shape;467;p50"/>
          <p:cNvSpPr txBox="1"/>
          <p:nvPr>
            <p:ph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Distribution</a:t>
            </a:r>
            <a:endParaRPr/>
          </a:p>
        </p:txBody>
      </p:sp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513" y="1066008"/>
            <a:ext cx="5568986" cy="392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Plot Graph</a:t>
            </a:r>
            <a:endParaRPr/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75" y="1087758"/>
            <a:ext cx="6498452" cy="392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Correlation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86" y="1337875"/>
            <a:ext cx="7427118" cy="31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240850" y="2312838"/>
            <a:ext cx="128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HEMO - RC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HEMO - PCV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RC - PCV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7"/>
          <p:cNvSpPr txBox="1"/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Background</a:t>
            </a:r>
            <a:endParaRPr sz="5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Correlation</a:t>
            </a:r>
            <a:endParaRPr/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38" y="1544476"/>
            <a:ext cx="7531674" cy="31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/>
        </p:nvSpPr>
        <p:spPr>
          <a:xfrm>
            <a:off x="110350" y="2194125"/>
            <a:ext cx="1370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Sugar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Anemia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Pedal Edema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Bacteria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eko Light"/>
                <a:ea typeface="Teko Light"/>
                <a:cs typeface="Teko Light"/>
                <a:sym typeface="Teko Light"/>
              </a:rPr>
              <a:t>Red Blood Cells</a:t>
            </a:r>
            <a:endParaRPr sz="2100">
              <a:latin typeface="Teko Light"/>
              <a:ea typeface="Teko Light"/>
              <a:cs typeface="Teko Light"/>
              <a:sym typeface="Tek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2208600" y="1914900"/>
            <a:ext cx="47268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Sugar Bar Chart</a:t>
            </a:r>
            <a:endParaRPr/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8" y="1283475"/>
            <a:ext cx="8452224" cy="37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Anemia</a:t>
            </a:r>
            <a:r>
              <a:rPr lang="en"/>
              <a:t> Bar Chart</a:t>
            </a: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5" y="1251875"/>
            <a:ext cx="8442327" cy="37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 Edema</a:t>
            </a:r>
            <a:r>
              <a:rPr lang="en"/>
              <a:t> Bar Chart</a:t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25" y="1262800"/>
            <a:ext cx="8378076" cy="3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 Histogram</a:t>
            </a:r>
            <a:endParaRPr/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50" y="1254250"/>
            <a:ext cx="8331100" cy="38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Packed Cell Volume </a:t>
            </a:r>
            <a:r>
              <a:rPr lang="en"/>
              <a:t>Histogram</a:t>
            </a:r>
            <a:endParaRPr/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50" y="1207950"/>
            <a:ext cx="8150502" cy="38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 </a:t>
            </a:r>
            <a:r>
              <a:rPr lang="en"/>
              <a:t>Histogram</a:t>
            </a:r>
            <a:endParaRPr/>
          </a:p>
        </p:txBody>
      </p:sp>
      <p:pic>
        <p:nvPicPr>
          <p:cNvPr id="534" name="Google Shape;5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0" y="1198575"/>
            <a:ext cx="8548598" cy="38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type="title"/>
          </p:nvPr>
        </p:nvSpPr>
        <p:spPr>
          <a:xfrm>
            <a:off x="2421013" y="1422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Packed Cells - Red Blood Cell Scatter</a:t>
            </a:r>
            <a:endParaRPr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8" y="1299025"/>
            <a:ext cx="8198625" cy="37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/>
          <p:nvPr>
            <p:ph type="title"/>
          </p:nvPr>
        </p:nvSpPr>
        <p:spPr>
          <a:xfrm>
            <a:off x="2421013" y="1422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</a:t>
            </a:r>
            <a:r>
              <a:rPr lang="en"/>
              <a:t> - Red Blood Cell Scatter</a:t>
            </a:r>
            <a:endParaRPr/>
          </a:p>
        </p:txBody>
      </p:sp>
      <p:pic>
        <p:nvPicPr>
          <p:cNvPr id="546" name="Google Shape;5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5" y="1154050"/>
            <a:ext cx="8118052" cy="38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Chronic Kidney </a:t>
            </a:r>
            <a:r>
              <a:rPr lang="en"/>
              <a:t>Failure</a:t>
            </a:r>
            <a:endParaRPr/>
          </a:p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 flipH="1">
            <a:off x="546575" y="1401325"/>
            <a:ext cx="8050800" cy="29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Chronic kidney disease/failure: is the </a:t>
            </a:r>
            <a:r>
              <a:rPr b="1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gradual</a:t>
            </a: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loss of kidney function.</a:t>
            </a:r>
            <a:endParaRPr sz="14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 the early stages, you might have few signs or symptoms. You might not realize that you have kidney disease until the condition is advanced.</a:t>
            </a:r>
            <a:endParaRPr sz="14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The kidneys filter wastes and excess </a:t>
            </a:r>
            <a:r>
              <a:rPr b="1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fluids</a:t>
            </a: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from your blood</a:t>
            </a:r>
            <a:endParaRPr sz="14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Kidney disease can cause dangerous levels of fluid, electrolytes and wastes to build up in your body.</a:t>
            </a:r>
            <a:endParaRPr sz="14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/>
          <p:nvPr>
            <p:ph type="title"/>
          </p:nvPr>
        </p:nvSpPr>
        <p:spPr>
          <a:xfrm>
            <a:off x="2421013" y="1422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 - Red Blood Cell Scatter</a:t>
            </a:r>
            <a:endParaRPr/>
          </a:p>
        </p:txBody>
      </p:sp>
      <p:pic>
        <p:nvPicPr>
          <p:cNvPr id="552" name="Google Shape;5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38" y="1208425"/>
            <a:ext cx="8061327" cy="37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type="ctrTitle"/>
          </p:nvPr>
        </p:nvSpPr>
        <p:spPr>
          <a:xfrm>
            <a:off x="619650" y="2247700"/>
            <a:ext cx="2730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Preprocessing</a:t>
            </a:r>
            <a:endParaRPr sz="4900"/>
          </a:p>
        </p:txBody>
      </p:sp>
      <p:sp>
        <p:nvSpPr>
          <p:cNvPr id="558" name="Google Shape;558;p65"/>
          <p:cNvSpPr txBox="1"/>
          <p:nvPr>
            <p:ph idx="1" type="subTitle"/>
          </p:nvPr>
        </p:nvSpPr>
        <p:spPr>
          <a:xfrm>
            <a:off x="674025" y="2840962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 - Deleted values</a:t>
            </a:r>
            <a:endParaRPr/>
          </a:p>
        </p:txBody>
      </p:sp>
      <p:sp>
        <p:nvSpPr>
          <p:cNvPr id="559" name="Google Shape;559;p65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3" y="913600"/>
            <a:ext cx="2414176" cy="38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864" y="913600"/>
            <a:ext cx="4827737" cy="38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Data Shape</a:t>
            </a:r>
            <a:endParaRPr sz="3700"/>
          </a:p>
        </p:txBody>
      </p:sp>
      <p:sp>
        <p:nvSpPr>
          <p:cNvPr id="572" name="Google Shape;572;p67"/>
          <p:cNvSpPr/>
          <p:nvPr/>
        </p:nvSpPr>
        <p:spPr>
          <a:xfrm rot="-1853308">
            <a:off x="3085501" y="2314227"/>
            <a:ext cx="2991614" cy="960775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7"/>
          <p:cNvSpPr/>
          <p:nvPr/>
        </p:nvSpPr>
        <p:spPr>
          <a:xfrm>
            <a:off x="3388588" y="2927750"/>
            <a:ext cx="717300" cy="717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7"/>
          <p:cNvSpPr/>
          <p:nvPr/>
        </p:nvSpPr>
        <p:spPr>
          <a:xfrm>
            <a:off x="5102113" y="1909575"/>
            <a:ext cx="717300" cy="7173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7"/>
          <p:cNvSpPr txBox="1"/>
          <p:nvPr>
            <p:ph type="ctrTitle"/>
          </p:nvPr>
        </p:nvSpPr>
        <p:spPr>
          <a:xfrm flipH="1">
            <a:off x="1012905" y="2779664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</a:t>
            </a:r>
            <a:endParaRPr/>
          </a:p>
        </p:txBody>
      </p:sp>
      <p:sp>
        <p:nvSpPr>
          <p:cNvPr id="576" name="Google Shape;576;p67"/>
          <p:cNvSpPr txBox="1"/>
          <p:nvPr>
            <p:ph idx="1" type="subTitle"/>
          </p:nvPr>
        </p:nvSpPr>
        <p:spPr>
          <a:xfrm flipH="1">
            <a:off x="739305" y="3176464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Number of rows in the dataset</a:t>
            </a:r>
            <a:endParaRPr sz="1600"/>
          </a:p>
        </p:txBody>
      </p:sp>
      <p:sp>
        <p:nvSpPr>
          <p:cNvPr id="577" name="Google Shape;577;p67"/>
          <p:cNvSpPr txBox="1"/>
          <p:nvPr>
            <p:ph type="ctrTitle"/>
          </p:nvPr>
        </p:nvSpPr>
        <p:spPr>
          <a:xfrm flipH="1">
            <a:off x="3367588" y="3087225"/>
            <a:ext cx="7593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364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8" name="Google Shape;578;p67"/>
          <p:cNvSpPr txBox="1"/>
          <p:nvPr>
            <p:ph type="ctrTitle"/>
          </p:nvPr>
        </p:nvSpPr>
        <p:spPr>
          <a:xfrm flipH="1">
            <a:off x="5070838" y="2026316"/>
            <a:ext cx="7797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26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9" name="Google Shape;579;p67"/>
          <p:cNvSpPr txBox="1"/>
          <p:nvPr>
            <p:ph idx="4" type="ctrTitle"/>
          </p:nvPr>
        </p:nvSpPr>
        <p:spPr>
          <a:xfrm flipH="1">
            <a:off x="6119010" y="174605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80" name="Google Shape;580;p67"/>
          <p:cNvSpPr txBox="1"/>
          <p:nvPr>
            <p:ph idx="5" type="subTitle"/>
          </p:nvPr>
        </p:nvSpPr>
        <p:spPr>
          <a:xfrm flipH="1">
            <a:off x="6119010" y="2142586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Number of attributes of the classification including the target</a:t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Null Values</a:t>
            </a:r>
            <a:endParaRPr/>
          </a:p>
        </p:txBody>
      </p:sp>
      <p:pic>
        <p:nvPicPr>
          <p:cNvPr id="586" name="Google Shape;5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375"/>
            <a:ext cx="8839200" cy="25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000" y="2016150"/>
            <a:ext cx="3134900" cy="29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9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93" name="Google Shape;593;p69"/>
          <p:cNvSpPr txBox="1"/>
          <p:nvPr>
            <p:ph idx="2" type="title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4" name="Google Shape;594;p69"/>
          <p:cNvSpPr txBox="1"/>
          <p:nvPr>
            <p:ph idx="1" type="subTitle"/>
          </p:nvPr>
        </p:nvSpPr>
        <p:spPr>
          <a:xfrm flipH="1">
            <a:off x="5977600" y="2837727"/>
            <a:ext cx="25599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KNN,  Logistic Regression, and Decision Trees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0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We Will Use</a:t>
            </a:r>
            <a:endParaRPr/>
          </a:p>
        </p:txBody>
      </p:sp>
      <p:sp>
        <p:nvSpPr>
          <p:cNvPr id="600" name="Google Shape;600;p70"/>
          <p:cNvSpPr/>
          <p:nvPr/>
        </p:nvSpPr>
        <p:spPr>
          <a:xfrm rot="1799986">
            <a:off x="-1101635" y="425817"/>
            <a:ext cx="4988028" cy="2276300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0"/>
          <p:cNvSpPr/>
          <p:nvPr/>
        </p:nvSpPr>
        <p:spPr>
          <a:xfrm>
            <a:off x="1378900" y="100108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0"/>
          <p:cNvSpPr/>
          <p:nvPr/>
        </p:nvSpPr>
        <p:spPr>
          <a:xfrm rot="-9817526">
            <a:off x="5292126" y="2799877"/>
            <a:ext cx="4988084" cy="2276325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0"/>
          <p:cNvSpPr txBox="1"/>
          <p:nvPr>
            <p:ph idx="2" type="ctrTitle"/>
          </p:nvPr>
        </p:nvSpPr>
        <p:spPr>
          <a:xfrm flipH="1">
            <a:off x="1379025" y="3702025"/>
            <a:ext cx="26763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Neighbour KNN</a:t>
            </a:r>
            <a:endParaRPr/>
          </a:p>
        </p:txBody>
      </p:sp>
      <p:sp>
        <p:nvSpPr>
          <p:cNvPr id="604" name="Google Shape;604;p70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605" name="Google Shape;605;p70"/>
          <p:cNvSpPr/>
          <p:nvPr/>
        </p:nvSpPr>
        <p:spPr>
          <a:xfrm>
            <a:off x="5303217" y="2324960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473" y="2847375"/>
            <a:ext cx="1749128" cy="13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425" y="1423009"/>
            <a:ext cx="1602650" cy="16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andom State = 42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Cross Validation Value = 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Tune the hyperparameter by looping method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Leaf Size = 10, 20, 30, 40, 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Best K Values = 1 - 50</a:t>
            </a:r>
            <a:endParaRPr/>
          </a:p>
        </p:txBody>
      </p:sp>
      <p:sp>
        <p:nvSpPr>
          <p:cNvPr id="613" name="Google Shape;613;p7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Our Data</a:t>
            </a:r>
            <a:endParaRPr/>
          </a:p>
        </p:txBody>
      </p:sp>
      <p:pic>
        <p:nvPicPr>
          <p:cNvPr id="614" name="Google Shape;614;p7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400" y="1206750"/>
            <a:ext cx="4638900" cy="30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Optimal K = 3</a:t>
            </a:r>
            <a:endParaRPr/>
          </a:p>
        </p:txBody>
      </p:sp>
      <p:sp>
        <p:nvSpPr>
          <p:cNvPr id="620" name="Google Shape;620;p7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Normalization</a:t>
            </a:r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48" y="966875"/>
            <a:ext cx="56626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3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628" name="Google Shape;628;p73"/>
          <p:cNvGraphicFramePr/>
          <p:nvPr/>
        </p:nvGraphicFramePr>
        <p:xfrm>
          <a:off x="225575" y="145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{A325BAC4-908B-4A2E-ABD9-540A2959D9EB}</a:tableStyleId>
              </a:tblPr>
              <a:tblGrid>
                <a:gridCol w="1108775"/>
                <a:gridCol w="1108775"/>
                <a:gridCol w="1108775"/>
                <a:gridCol w="1108775"/>
                <a:gridCol w="1108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CKD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CKD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Macro Avg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Avg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29" name="Google Shape;6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40" y="1456850"/>
            <a:ext cx="2650285" cy="26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Chronic Kidney disease Symptoms</a:t>
            </a:r>
            <a:endParaRPr sz="3500"/>
          </a:p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 flipH="1">
            <a:off x="764075" y="1727550"/>
            <a:ext cx="8050800" cy="29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Nausea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Vomiting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Loss of appetite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Fatigue and weakness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Sleep problems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Urinating more or less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Decreased mental sharpness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Muscle cramps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Swelling of feet and ankles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Dry, itchy skin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High blood pressure (hypertension) that's difficult to control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Shortness of breath, if fluid builds up in the lungs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ind Vadodara"/>
              <a:buChar char="●"/>
            </a:pPr>
            <a:r>
              <a:rPr lang="en" sz="1400">
                <a:solidFill>
                  <a:srgbClr val="111111"/>
                </a:solidFill>
                <a:latin typeface="Hind Vadodara"/>
                <a:ea typeface="Hind Vadodara"/>
                <a:cs typeface="Hind Vadodara"/>
                <a:sym typeface="Hind Vadodara"/>
              </a:rPr>
              <a:t>Chest pain, if fluid builds up around the lining of the heart</a:t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Normalization</a:t>
            </a:r>
            <a:endParaRPr/>
          </a:p>
        </p:txBody>
      </p:sp>
      <p:pic>
        <p:nvPicPr>
          <p:cNvPr id="635" name="Google Shape;6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002"/>
            <a:ext cx="4905924" cy="22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724" y="1066008"/>
            <a:ext cx="35433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5"/>
          <p:cNvSpPr txBox="1"/>
          <p:nvPr>
            <p:ph idx="1" type="body"/>
          </p:nvPr>
        </p:nvSpPr>
        <p:spPr>
          <a:xfrm>
            <a:off x="712475" y="1297750"/>
            <a:ext cx="71427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Scaling the dataset with Standard Scalar</a:t>
            </a:r>
            <a:endParaRPr/>
          </a:p>
        </p:txBody>
      </p:sp>
      <p:sp>
        <p:nvSpPr>
          <p:cNvPr id="642" name="Google Shape;642;p7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Normalization</a:t>
            </a:r>
            <a:endParaRPr/>
          </a:p>
        </p:txBody>
      </p:sp>
      <p:pic>
        <p:nvPicPr>
          <p:cNvPr id="643" name="Google Shape;6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75" y="2499600"/>
            <a:ext cx="7142699" cy="2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Optimal K = 1</a:t>
            </a:r>
            <a:endParaRPr/>
          </a:p>
        </p:txBody>
      </p:sp>
      <p:sp>
        <p:nvSpPr>
          <p:cNvPr id="649" name="Google Shape;649;p7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Normalization</a:t>
            </a:r>
            <a:endParaRPr/>
          </a:p>
        </p:txBody>
      </p:sp>
      <p:pic>
        <p:nvPicPr>
          <p:cNvPr id="650" name="Google Shape;6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00" y="999925"/>
            <a:ext cx="545187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657" name="Google Shape;657;p77"/>
          <p:cNvGraphicFramePr/>
          <p:nvPr/>
        </p:nvGraphicFramePr>
        <p:xfrm>
          <a:off x="225575" y="145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{A325BAC4-908B-4A2E-ABD9-540A2959D9EB}</a:tableStyleId>
              </a:tblPr>
              <a:tblGrid>
                <a:gridCol w="1108775"/>
                <a:gridCol w="1108775"/>
                <a:gridCol w="1108775"/>
                <a:gridCol w="1108775"/>
                <a:gridCol w="1108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CKD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CKD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Macro Avg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Avg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8" name="Google Shape;6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622" y="1347674"/>
            <a:ext cx="2870328" cy="29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Normalization</a:t>
            </a:r>
            <a:endParaRPr/>
          </a:p>
        </p:txBody>
      </p:sp>
      <p:pic>
        <p:nvPicPr>
          <p:cNvPr id="664" name="Google Shape;6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642" y="1210900"/>
            <a:ext cx="3167359" cy="18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00" y="1210900"/>
            <a:ext cx="4901399" cy="18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Chronic Kidney disease Symptoms</a:t>
            </a:r>
            <a:endParaRPr sz="3500"/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 flipH="1">
            <a:off x="546600" y="1781925"/>
            <a:ext cx="8050800" cy="29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Type 1 or type 2 diabetes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High blood pressure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Interstitial nephritis, an inflammation of the kidney's </a:t>
            </a: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tubules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Polycystic kidney disease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inherited kidney diseases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Prolonged obstruction of the urinary tract, from conditions such as enlarged prostate, kidney stones and some cancers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Vesicoureteral reflux, a condition that causes urine to back up into your kidneys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Recurrent kidney infection, also called Pyelonephritis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Risk factors of Kidney diseases</a:t>
            </a:r>
            <a:endParaRPr sz="3500"/>
          </a:p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 flipH="1">
            <a:off x="546600" y="1781925"/>
            <a:ext cx="8050800" cy="29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Diabetes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High blood pressure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Heart (cardiovascular) disease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Smoking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Obesity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Being Black, Native American or Asian American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Family history of kidney disease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Abnormal kidney structure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Older age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Frequent use of medications that can damage the kidneys</a:t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82" name="Google Shape;182;p32"/>
          <p:cNvSpPr txBox="1"/>
          <p:nvPr>
            <p:ph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Data Shape</a:t>
            </a:r>
            <a:endParaRPr sz="3700"/>
          </a:p>
        </p:txBody>
      </p:sp>
      <p:sp>
        <p:nvSpPr>
          <p:cNvPr id="188" name="Google Shape;188;p33"/>
          <p:cNvSpPr/>
          <p:nvPr/>
        </p:nvSpPr>
        <p:spPr>
          <a:xfrm rot="-1853308">
            <a:off x="3085501" y="2314227"/>
            <a:ext cx="2991614" cy="960775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>
            <a:off x="3388588" y="2927750"/>
            <a:ext cx="717300" cy="717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/>
          <p:nvPr/>
        </p:nvSpPr>
        <p:spPr>
          <a:xfrm>
            <a:off x="5102113" y="1909575"/>
            <a:ext cx="717300" cy="7173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>
            <p:ph type="ctrTitle"/>
          </p:nvPr>
        </p:nvSpPr>
        <p:spPr>
          <a:xfrm flipH="1">
            <a:off x="1012905" y="2779664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 flipH="1">
            <a:off x="739305" y="3176464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Number of rows in the dataset</a:t>
            </a:r>
            <a:endParaRPr sz="1600"/>
          </a:p>
        </p:txBody>
      </p:sp>
      <p:sp>
        <p:nvSpPr>
          <p:cNvPr id="193" name="Google Shape;193;p33"/>
          <p:cNvSpPr txBox="1"/>
          <p:nvPr>
            <p:ph type="ctrTitle"/>
          </p:nvPr>
        </p:nvSpPr>
        <p:spPr>
          <a:xfrm flipH="1">
            <a:off x="3367588" y="3087225"/>
            <a:ext cx="7593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400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4" name="Google Shape;194;p33"/>
          <p:cNvSpPr txBox="1"/>
          <p:nvPr>
            <p:ph type="ctrTitle"/>
          </p:nvPr>
        </p:nvSpPr>
        <p:spPr>
          <a:xfrm flipH="1">
            <a:off x="5070838" y="2026316"/>
            <a:ext cx="7797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24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5" name="Google Shape;195;p33"/>
          <p:cNvSpPr txBox="1"/>
          <p:nvPr>
            <p:ph idx="4" type="ctrTitle"/>
          </p:nvPr>
        </p:nvSpPr>
        <p:spPr>
          <a:xfrm flipH="1">
            <a:off x="6119010" y="174605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96" name="Google Shape;196;p33"/>
          <p:cNvSpPr txBox="1"/>
          <p:nvPr>
            <p:ph idx="5" type="subTitle"/>
          </p:nvPr>
        </p:nvSpPr>
        <p:spPr>
          <a:xfrm flipH="1">
            <a:off x="6119010" y="2142586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Number of attributes of the </a:t>
            </a:r>
            <a:r>
              <a:rPr lang="en" sz="1600"/>
              <a:t>classification including the target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